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3" r:id="rId15"/>
    <p:sldId id="294" r:id="rId16"/>
    <p:sldId id="291" r:id="rId17"/>
    <p:sldId id="295" r:id="rId18"/>
    <p:sldId id="296" r:id="rId19"/>
    <p:sldId id="297" r:id="rId20"/>
    <p:sldId id="292" r:id="rId21"/>
    <p:sldId id="277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83873"/>
  </p:normalViewPr>
  <p:slideViewPr>
    <p:cSldViewPr snapToGrid="0">
      <p:cViewPr varScale="1">
        <p:scale>
          <a:sx n="102" d="100"/>
          <a:sy n="102" d="100"/>
        </p:scale>
        <p:origin x="9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DE556-B4CF-AA45-8CA5-878825F3F521}" type="datetimeFigureOut">
              <a:rPr kumimoji="1" lang="ko-KR" altLang="en-US" smtClean="0"/>
              <a:t>2023. 12. 19.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E9643-2863-3448-9FDF-99021DB3D7B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7321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시스템 구성도는 다음과 같습니다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사용자는 안드로이드 어플리케이션을 통해 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Language Ribbon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서비스에 접근할 수 있으며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, 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백엔드는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  크게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2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개의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EC2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서버로 구성되어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,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각각</a:t>
            </a:r>
          </a:p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회원 관리 및 음성관리 서버와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Diff-VC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추론 서버의 기능을 수행합니다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 (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회원관리 서버는 </a:t>
            </a:r>
            <a:r>
              <a:rPr lang="en-US" altLang="ko-KR" dirty="0" err="1">
                <a:effectLst/>
                <a:latin typeface="Helvetica Neue" panose="02000503000000020004" pitchFamily="2" charset="0"/>
              </a:rPr>
              <a:t>django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로 작성되어 </a:t>
            </a:r>
            <a:r>
              <a:rPr lang="en-US" altLang="ko-KR" dirty="0" err="1">
                <a:effectLst/>
                <a:latin typeface="Helvetica Neue" panose="02000503000000020004" pitchFamily="2" charset="0"/>
              </a:rPr>
              <a:t>aws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 RDS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와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S3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스토리지 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버켓을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통해 사용자 데이터를 저장하며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, </a:t>
            </a:r>
          </a:p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나머지 번역에 필요한 기능들을 외부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API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를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통해 수행하고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,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최종 사용자 맞춤형 목소리 변조를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Diff-VC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추론 서버를 통해 진행합니다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개발자는 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깃허브를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통해 개발한 코드를 각각의</a:t>
            </a:r>
          </a:p>
          <a:p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EC2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서버에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배포할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있습니다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.)</a:t>
            </a:r>
            <a:endParaRPr lang="ko-KR" altLang="en-US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E9643-2863-3448-9FDF-99021DB3D7B7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43695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Input</a:t>
            </a:r>
            <a:r>
              <a:rPr kumimoji="1" lang="ko-KR" altLang="en-US" dirty="0"/>
              <a:t>에 따라 다른 파이프라인을 따라갑니다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한국어는 위쪽의 한국어로 학습된 </a:t>
            </a:r>
            <a:r>
              <a:rPr kumimoji="1" lang="en-US" altLang="ko-KR" dirty="0"/>
              <a:t>STT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장착한 파이프라인을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영어는 아래쪽의 영어로 학습된 </a:t>
            </a:r>
            <a:r>
              <a:rPr kumimoji="1" lang="en-US" altLang="ko-KR" dirty="0"/>
              <a:t>STT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장착한 파이프라인의 입력으로 들어갑니다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 후 </a:t>
            </a:r>
            <a:r>
              <a:rPr kumimoji="1" lang="en-US" altLang="ko-KR" dirty="0"/>
              <a:t>LLM</a:t>
            </a:r>
            <a:r>
              <a:rPr kumimoji="1" lang="ko-KR" altLang="en-US" dirty="0"/>
              <a:t>을 통해 번역을 수행하고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TTS</a:t>
            </a:r>
            <a:r>
              <a:rPr kumimoji="1" lang="ko-KR" altLang="en-US" dirty="0"/>
              <a:t>에서 음성으로 변환합니다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r>
              <a:rPr kumimoji="1" lang="ko-KR" altLang="en-US" dirty="0"/>
              <a:t>그 음성을 곧바로 </a:t>
            </a:r>
            <a:r>
              <a:rPr kumimoji="1" lang="ko-KR" altLang="en-US" dirty="0" err="1"/>
              <a:t>디퓨전</a:t>
            </a:r>
            <a:r>
              <a:rPr kumimoji="1" lang="ko-KR" altLang="en-US" dirty="0"/>
              <a:t> 모델을 통해 음성 변조 과정을 거쳐 출력됩니다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E9643-2863-3448-9FDF-99021DB3D7B7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43059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ffectLst/>
                <a:latin typeface="Helvetica Neue" panose="02000503000000020004" pitchFamily="2" charset="0"/>
              </a:rPr>
              <a:t>백엔드에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사용된 주요 기술 및 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구성환경입니다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</a:t>
            </a:r>
          </a:p>
          <a:p>
            <a:r>
              <a:rPr lang="en-US" altLang="ko-KR" dirty="0">
                <a:effectLst/>
                <a:latin typeface="Helvetica Neue" panose="02000503000000020004" pitchFamily="2" charset="0"/>
              </a:rPr>
              <a:t>python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을 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기반으로한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백엔드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프레임워크인 </a:t>
            </a:r>
            <a:r>
              <a:rPr lang="en-US" altLang="ko-KR" dirty="0" err="1">
                <a:effectLst/>
                <a:latin typeface="Helvetica Neue" panose="02000503000000020004" pitchFamily="2" charset="0"/>
              </a:rPr>
              <a:t>django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, </a:t>
            </a:r>
            <a:r>
              <a:rPr lang="en-US" altLang="ko-KR" dirty="0" err="1">
                <a:effectLst/>
                <a:latin typeface="Helvetica Neue" panose="02000503000000020004" pitchFamily="2" charset="0"/>
              </a:rPr>
              <a:t>fastAPI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를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사용하였으며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, </a:t>
            </a:r>
            <a:r>
              <a:rPr lang="en-US" altLang="ko-KR" dirty="0" err="1">
                <a:effectLst/>
                <a:latin typeface="Helvetica Neue" panose="02000503000000020004" pitchFamily="2" charset="0"/>
              </a:rPr>
              <a:t>django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의 경우 </a:t>
            </a:r>
            <a:r>
              <a:rPr lang="ko-KR" altLang="en-US" dirty="0" err="1">
                <a:effectLst/>
                <a:latin typeface="Helvetica Neue" panose="02000503000000020004" pitchFamily="2" charset="0"/>
              </a:rPr>
              <a:t>아키텍쳐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 패턴으로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MVT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패턴을 사용하였습니다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</a:t>
            </a:r>
          </a:p>
          <a:p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각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백엔드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서버의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구성환경은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다음과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같고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,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빌드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및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배포에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docker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기술을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사용했습니다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  <a:endParaRPr lang="ko-KR" altLang="en-US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E9643-2863-3448-9FDF-99021DB3D7B7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12295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백엔드의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API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설계도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입니다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내용은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다음과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같습니다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 (</a:t>
            </a:r>
            <a:r>
              <a:rPr lang="en-US" altLang="ko-KR" dirty="0" err="1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url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기능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명세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쭉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읽거나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생략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넘기기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)</a:t>
            </a:r>
            <a:endParaRPr lang="ko-KR" altLang="en-US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E9643-2863-3448-9FDF-99021DB3D7B7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2803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E9643-2863-3448-9FDF-99021DB3D7B7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65707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번역 제외 음성과 본 어플리케이션 음성은 실제 화자의 음성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(Ground-truth)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과 차이가 있음을 알 수 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 </a:t>
            </a:r>
          </a:p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그러나 번역 제외 음성과 본 어플리케이션 음성은 자연스러움과 유사도 측면에서 </a:t>
            </a:r>
          </a:p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약 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0.1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점 정도의 차이가 있었다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 </a:t>
            </a:r>
          </a:p>
          <a:p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통해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번역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과정이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있음에도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유의미한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차이가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없음을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알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있다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  <a:endParaRPr lang="ko-KR" altLang="en-US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E9643-2863-3448-9FDF-99021DB3D7B7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29451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ffectLst/>
                <a:latin typeface="Helvetica Neue" panose="02000503000000020004" pitchFamily="2" charset="0"/>
              </a:rPr>
              <a:t>본 어플리케이션의 점수가 높을수록 긍정적으로 해석할 수 있는 문항에서는 자주 사용하고 싶다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,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사용하기 쉽다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, </a:t>
            </a:r>
            <a:r>
              <a:rPr lang="ko-KR" altLang="en-US" dirty="0">
                <a:effectLst/>
                <a:latin typeface="Helvetica Neue" panose="02000503000000020004" pitchFamily="2" charset="0"/>
              </a:rPr>
              <a:t>사용하는데 자신감이 있다는 문항이었다</a:t>
            </a:r>
            <a:r>
              <a:rPr lang="en-US" altLang="ko-KR" dirty="0">
                <a:effectLst/>
                <a:latin typeface="Helvetica Neue" panose="02000503000000020004" pitchFamily="2" charset="0"/>
              </a:rPr>
              <a:t>. </a:t>
            </a:r>
          </a:p>
          <a:p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반대로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점수가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낮을수록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긍정적으로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해석할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수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있는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문항에서는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앱을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사용하기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 err="1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불편하다와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앱을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시작하기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전에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많을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것을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배워야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한다는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점에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좋은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점수를</a:t>
            </a:r>
            <a:r>
              <a:rPr lang="ko-KR" altLang="en-US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 </a:t>
            </a:r>
            <a:r>
              <a:rPr lang="ko-KR" altLang="en-US" dirty="0"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획득했다</a:t>
            </a:r>
            <a:r>
              <a:rPr lang="en-US" altLang="ko-KR" dirty="0">
                <a:effectLst/>
                <a:latin typeface="Helvetica Neue" panose="02000503000000020004" pitchFamily="2" charset="0"/>
                <a:ea typeface="Apple SD Gothic Neo" panose="02000300000000000000" pitchFamily="2" charset="-127"/>
              </a:rPr>
              <a:t>.</a:t>
            </a:r>
            <a:endParaRPr lang="ko-KR" altLang="en-US" dirty="0"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E9643-2863-3448-9FDF-99021DB3D7B7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9576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D4EF27-0F41-1BFA-B1ED-9208F7D546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7450B9-32B0-DDCF-BE2F-E708D4618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F24144-3328-BC42-FEB8-240D89332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A33590-453D-99DA-6B19-999AC2C49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67C50E-C3CD-B9F1-6439-FC8A8A7E3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385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7EF041-4F6A-3048-A5CD-01EF4308E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8133D7-A7AA-D334-DF7B-7EFD9E479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2B534A-E047-6D49-78E3-7AC5377D6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768EE8-B2C9-36B5-2F1B-41F8E71AB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65DD37-E913-6BA3-9581-E7F18BAEA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798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74B230-0AB9-CFDB-C0A1-225F5439CE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549BBF-7B3F-D730-1881-A90E644C6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162BF8-B7C9-B3C2-9DEC-E35026D81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ED4B13-252D-FFAD-9DA1-8DFB8CA44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4C2FAF-63C2-C0CD-562A-D427F0A6B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97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E38B3-BC59-AB56-B905-8C55CA552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79D01C-9032-56F4-D9E8-E47736985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50CFB9-57CE-8AB7-DF91-9A0F53826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681347-9323-5BA4-40FB-C364EF2A7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0AB48C-30BF-FB9F-B8DE-011A8817F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19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55E58-A384-084E-9D5A-F71B10F3A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1D5C45-F620-F333-3674-8A728FFEC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764FC8-366A-34A8-7768-9D5094DB4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746D76-7325-6D9E-8219-FBEE2889B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270BC4-DAE6-203C-EC9F-D7808762D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01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71AE8E-D56C-3075-AB71-0FE10362F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1AD11D-BCCD-7F2B-3D04-367ACA1766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D00641-E8A9-E1B2-3F92-7BEB8BEC2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3B8999-C0C8-2118-590E-C2A54B6E5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8DC869-186E-C816-F008-D597644A4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14549F-C1D7-1B35-061E-3F716703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103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DF723F-B645-396D-BEC9-89078E22C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1A14E8-89C1-2EA8-6A29-CCCD9F4A7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40E181-F312-9CF6-729E-8FC3A8D36E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3AFD70-67A2-0460-70CE-D69BDB0277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BADE6C5-60BA-A025-F991-FA5454383C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D852E3C-AECA-7C05-61B3-8AA7137EE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6F20FB1-C810-F3E8-E33C-198FB00E8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68B035C-F261-848E-C918-25504FD86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148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0C6D34-8C41-ACE8-FDED-7BB671F4E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A96C063-92EF-93B6-E7E8-C766371E9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8B7B15A-35BC-4E9B-C126-0C0263EB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F5F93A-32CF-DA79-8EDB-97EFF01A9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806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FF5B280-2B38-3CDC-4320-BBB3FD362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A3930E-7D9E-0047-AAA0-8C0ECEAC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207E97-ADB4-C458-48AE-637BF2781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399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FA3CC3-1483-7154-BEDE-E1FE8F5B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42B863-0B28-8EF7-853B-06378DF1F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F195B5-DB44-D45E-7090-ED977D7F14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9637A2-FB8B-1C98-92F4-4860E3983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667D8B-0ED9-75DF-2AB3-9EA7CBA03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CDD3DD-36C5-281F-231F-A3FF896AD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479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57BD24-B570-172F-FA15-A51B088BC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C3558A7-49F1-3C3C-D9BC-9C2312F985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DE7565-0787-4B21-3632-D3FAFAEA5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B7F8FA-AC87-5E2D-A4EB-A75458384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F8E2A0-D62F-1AA3-16B6-146A3951A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EA76A6-A51F-1002-62E1-665B9BECC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635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FBAA776-404F-4029-F642-07DE8EAEA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A5756-4ED3-ECE7-0E93-A1D909763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D65DE6-19DD-7A22-722D-180D7091F6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216B4-DF0A-4C80-8970-3946AAF0B1B2}" type="datetimeFigureOut">
              <a:rPr lang="ko-KR" altLang="en-US" smtClean="0"/>
              <a:t>2023. 12. 19.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5074-1F95-C91E-2C42-3D2F48B28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B545AC-FD8C-8F48-3714-A0934F6F3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C7130-8B0F-468E-A297-7CD1748692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503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, 그래픽 디자인이(가) 표시된 사진&#10;&#10;자동 생성된 설명">
            <a:extLst>
              <a:ext uri="{FF2B5EF4-FFF2-40B4-BE49-F238E27FC236}">
                <a16:creationId xmlns:a16="http://schemas.microsoft.com/office/drawing/2014/main" id="{A9BB2458-7DFA-B6AC-BF59-732DCA02A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920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전자제품, 스크린샷, 텍스트, 휴대 전화이(가) 표시된 사진&#10;&#10;자동 생성된 설명">
            <a:extLst>
              <a:ext uri="{FF2B5EF4-FFF2-40B4-BE49-F238E27FC236}">
                <a16:creationId xmlns:a16="http://schemas.microsoft.com/office/drawing/2014/main" id="{F5A8B66A-1B77-A106-8B11-AB93386FC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그림 3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D81FBB36-9B9F-1CA4-C07D-69CBBFB8F9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565" y="1985555"/>
            <a:ext cx="2087676" cy="413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132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도표, 직사각형이(가) 표시된 사진&#10;&#10;자동 생성된 설명">
            <a:extLst>
              <a:ext uri="{FF2B5EF4-FFF2-40B4-BE49-F238E27FC236}">
                <a16:creationId xmlns:a16="http://schemas.microsoft.com/office/drawing/2014/main" id="{C5CC7494-8D02-103C-FAA2-27EDA0AF40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606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AC757E5A-510D-79C6-A785-FECEE3527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642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번호, 라인이(가) 표시된 사진&#10;&#10;자동 생성된 설명">
            <a:extLst>
              <a:ext uri="{FF2B5EF4-FFF2-40B4-BE49-F238E27FC236}">
                <a16:creationId xmlns:a16="http://schemas.microsoft.com/office/drawing/2014/main" id="{A528F603-F3AA-AD7A-6CAF-A004BAC318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383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라인, 번호이(가) 표시된 사진&#10;&#10;자동 생성된 설명">
            <a:extLst>
              <a:ext uri="{FF2B5EF4-FFF2-40B4-BE49-F238E27FC236}">
                <a16:creationId xmlns:a16="http://schemas.microsoft.com/office/drawing/2014/main" id="{3019C2FD-0951-C09D-6510-C47FBE989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08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AED26DF0-08A0-AC63-E0A9-AE7F0AA9C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418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AAF13FC0-30B5-2A58-017A-F2CB4A3981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131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E84EF1C4-48ED-C73C-3E8F-725BE98CF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8862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5C92A575-7C8F-1EF1-D7D0-E694CB41F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032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7332CDFC-612F-9AA7-54F1-935F9E7FD5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712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B052F9C-2B77-C665-40CF-CC29684AE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369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B716EABF-7771-A2D2-8EB7-9AE98CCD5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86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그래픽이(가) 표시된 사진&#10;&#10;자동 생성된 설명">
            <a:extLst>
              <a:ext uri="{FF2B5EF4-FFF2-40B4-BE49-F238E27FC236}">
                <a16:creationId xmlns:a16="http://schemas.microsoft.com/office/drawing/2014/main" id="{D408F0ED-07F9-BA5A-DBC0-65837631C6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90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휴대 전화, 폰트이(가) 표시된 사진&#10;&#10;자동 생성된 설명">
            <a:extLst>
              <a:ext uri="{FF2B5EF4-FFF2-40B4-BE49-F238E27FC236}">
                <a16:creationId xmlns:a16="http://schemas.microsoft.com/office/drawing/2014/main" id="{BC79D782-5326-8206-434B-64CB8CC60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520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텍스트, 디자인이(가) 표시된 사진&#10;&#10;자동 생성된 설명">
            <a:extLst>
              <a:ext uri="{FF2B5EF4-FFF2-40B4-BE49-F238E27FC236}">
                <a16:creationId xmlns:a16="http://schemas.microsoft.com/office/drawing/2014/main" id="{6CDE8FB4-C8BA-8248-845F-C194AF6BE7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Final Comp_2">
            <a:hlinkClick r:id="" action="ppaction://media"/>
            <a:extLst>
              <a:ext uri="{FF2B5EF4-FFF2-40B4-BE49-F238E27FC236}">
                <a16:creationId xmlns:a16="http://schemas.microsoft.com/office/drawing/2014/main" id="{A5249A65-9A03-AEF9-C02C-02730DD185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65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도표, 스크린샷, 평면도이(가) 표시된 사진&#10;&#10;자동 생성된 설명">
            <a:extLst>
              <a:ext uri="{FF2B5EF4-FFF2-40B4-BE49-F238E27FC236}">
                <a16:creationId xmlns:a16="http://schemas.microsoft.com/office/drawing/2014/main" id="{AD6F30BA-64FB-6B1C-2F77-BED9BFC2A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454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1D392A88-314D-8A26-F271-892827541F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468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01BC7807-3C94-980E-D013-F78FE23CD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9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1E6B743-5FEF-90E3-16BC-4993AF1CA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75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전자제품, 스크린샷, 휴대 전화이(가) 표시된 사진&#10;&#10;자동 생성된 설명">
            <a:extLst>
              <a:ext uri="{FF2B5EF4-FFF2-40B4-BE49-F238E27FC236}">
                <a16:creationId xmlns:a16="http://schemas.microsoft.com/office/drawing/2014/main" id="{95F20EAC-FD18-1627-AA05-116A12C1D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그림 3" descr="텍스트, 스크린샷, 소프트웨어, 디자인이(가) 표시된 사진&#10;&#10;자동 생성된 설명">
            <a:extLst>
              <a:ext uri="{FF2B5EF4-FFF2-40B4-BE49-F238E27FC236}">
                <a16:creationId xmlns:a16="http://schemas.microsoft.com/office/drawing/2014/main" id="{F8C68BAF-68E6-7720-FA6D-E308A7121D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4" t="1106" r="8261" b="6207"/>
          <a:stretch/>
        </p:blipFill>
        <p:spPr>
          <a:xfrm>
            <a:off x="8356131" y="2116182"/>
            <a:ext cx="2073323" cy="40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46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299</Words>
  <Application>Microsoft Macintosh PowerPoint</Application>
  <PresentationFormat>와이드스크린</PresentationFormat>
  <Paragraphs>24</Paragraphs>
  <Slides>21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맑은 고딕</vt:lpstr>
      <vt:lpstr>Apple SD Gothic Neo</vt:lpstr>
      <vt:lpstr>Arial</vt:lpstr>
      <vt:lpstr>Helvetica Neue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bigdata00700</dc:creator>
  <cp:lastModifiedBy>이동혁</cp:lastModifiedBy>
  <cp:revision>8</cp:revision>
  <dcterms:created xsi:type="dcterms:W3CDTF">2023-12-19T07:13:08Z</dcterms:created>
  <dcterms:modified xsi:type="dcterms:W3CDTF">2023-12-19T07:52:39Z</dcterms:modified>
</cp:coreProperties>
</file>

<file path=docProps/thumbnail.jpeg>
</file>